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6" r:id="rId4"/>
  </p:sldMasterIdLst>
  <p:notesMasterIdLst>
    <p:notesMasterId r:id="rId26"/>
  </p:notesMasterIdLst>
  <p:handoutMasterIdLst>
    <p:handoutMasterId r:id="rId27"/>
  </p:handoutMasterIdLst>
  <p:sldIdLst>
    <p:sldId id="287" r:id="rId5"/>
    <p:sldId id="257" r:id="rId6"/>
    <p:sldId id="259" r:id="rId7"/>
    <p:sldId id="289" r:id="rId8"/>
    <p:sldId id="293" r:id="rId9"/>
    <p:sldId id="290" r:id="rId10"/>
    <p:sldId id="294" r:id="rId11"/>
    <p:sldId id="272" r:id="rId12"/>
    <p:sldId id="300" r:id="rId13"/>
    <p:sldId id="258" r:id="rId14"/>
    <p:sldId id="260" r:id="rId15"/>
    <p:sldId id="268" r:id="rId16"/>
    <p:sldId id="299" r:id="rId17"/>
    <p:sldId id="275" r:id="rId18"/>
    <p:sldId id="286" r:id="rId19"/>
    <p:sldId id="288" r:id="rId20"/>
    <p:sldId id="298" r:id="rId21"/>
    <p:sldId id="296" r:id="rId22"/>
    <p:sldId id="279" r:id="rId23"/>
    <p:sldId id="29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EEEF55-613B-1238-0D94-6DB1BB4C50B6}" name="Teolis, Dimitri" initials="TD" userId="S::2168559@johnabbottcollege.net::ee88eb09-f597-4ac9-92ce-12232d0b7d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3793B"/>
    <a:srgbClr val="0E1D1A"/>
    <a:srgbClr val="171C3D"/>
    <a:srgbClr val="D7A57B"/>
    <a:srgbClr val="BD7539"/>
    <a:srgbClr val="8A552A"/>
    <a:srgbClr val="784021"/>
    <a:srgbClr val="CBD0EB"/>
    <a:srgbClr val="BC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4380A-17DC-9E66-E974-45FBC6D7E5D1}" v="82" dt="2024-11-04T01:32:02.320"/>
    <p1510:client id="{1B131D9D-2513-2186-1093-BCBA4DBB3809}" v="406" dt="2024-11-03T23:36:39.567"/>
    <p1510:client id="{7B2CCE19-9CB4-B5F0-EBF0-A5A43A973EDB}" v="129" dt="2024-11-03T22:29:26.676"/>
    <p1510:client id="{C6843733-3E9C-3513-CFD0-0DBD5412748F}" v="12" dt="2024-11-04T13:39:22.428"/>
    <p1510:client id="{D8A4FCCC-2E91-7E4A-A945-39881B8B5671}" v="545" dt="2024-11-04T13:49:36.460"/>
    <p1510:client id="{FAB5B0B7-9223-4F38-A12C-F63A45F18AC1}" v="76" dt="2024-11-04T13:52:06.34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9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11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9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92108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52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84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1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8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6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6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5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3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4" r:id="rId17"/>
    <p:sldLayoutId id="2147483785" r:id="rId18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85AF-1CEC-87B6-CF12-3D1395C0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C40B5-4C11-60B9-90D9-48584C24B962}"/>
              </a:ext>
            </a:extLst>
          </p:cNvPr>
          <p:cNvSpPr/>
          <p:nvPr/>
        </p:nvSpPr>
        <p:spPr>
          <a:xfrm>
            <a:off x="1" y="-19462"/>
            <a:ext cx="12191999" cy="3127169"/>
          </a:xfrm>
          <a:prstGeom prst="rect">
            <a:avLst/>
          </a:prstGeom>
          <a:solidFill>
            <a:srgbClr val="CBD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94110365-7336-D42A-E7A4-DF363D1B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47485-87FA-D601-ABC9-CEF5012E8802}"/>
              </a:ext>
            </a:extLst>
          </p:cNvPr>
          <p:cNvSpPr txBox="1"/>
          <p:nvPr/>
        </p:nvSpPr>
        <p:spPr>
          <a:xfrm>
            <a:off x="3215370" y="5048737"/>
            <a:ext cx="5756945" cy="4262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85000"/>
                  </a:schemeClr>
                </a:solidFill>
                <a:latin typeface="Aptos"/>
                <a:ea typeface="Calibri"/>
                <a:cs typeface="Calibri"/>
              </a:rPr>
              <a:t>Tamara Plante </a:t>
            </a:r>
            <a:r>
              <a:rPr lang="en-US" sz="1600" b="1">
                <a:solidFill>
                  <a:schemeClr val="tx1">
                    <a:lumMod val="85000"/>
                  </a:schemeClr>
                </a:solidFill>
                <a:latin typeface="Aptos"/>
                <a:ea typeface="Calibri"/>
                <a:cs typeface="Calibri"/>
              </a:rPr>
              <a:t>  </a:t>
            </a:r>
            <a:r>
              <a:rPr lang="en-US" sz="1600" b="1">
                <a:solidFill>
                  <a:srgbClr val="BD7539"/>
                </a:solidFill>
                <a:latin typeface="Aptos"/>
                <a:ea typeface="Calibri"/>
                <a:cs typeface="Calibri"/>
              </a:rPr>
              <a:t>|</a:t>
            </a:r>
            <a:r>
              <a:rPr lang="en-US" sz="1600">
                <a:solidFill>
                  <a:schemeClr val="tx1">
                    <a:lumMod val="85000"/>
                  </a:schemeClr>
                </a:solidFill>
                <a:latin typeface="Aptos"/>
                <a:ea typeface="Calibri"/>
                <a:cs typeface="Calibri"/>
              </a:rPr>
              <a:t>  Dong Huang   </a:t>
            </a:r>
            <a:r>
              <a:rPr lang="en-US" sz="1600" b="1">
                <a:solidFill>
                  <a:srgbClr val="BD7539"/>
                </a:solidFill>
                <a:latin typeface="Aptos"/>
                <a:ea typeface="Calibri"/>
                <a:cs typeface="Calibri"/>
              </a:rPr>
              <a:t>|</a:t>
            </a:r>
            <a:r>
              <a:rPr lang="en-US" sz="1600" b="1">
                <a:solidFill>
                  <a:schemeClr val="tx1">
                    <a:lumMod val="85000"/>
                  </a:schemeClr>
                </a:solidFill>
                <a:latin typeface="Aptos"/>
                <a:ea typeface="Calibri"/>
                <a:cs typeface="Calibri"/>
              </a:rPr>
              <a:t>   </a:t>
            </a:r>
            <a:r>
              <a:rPr lang="en-US" sz="1600">
                <a:solidFill>
                  <a:schemeClr val="tx1">
                    <a:lumMod val="85000"/>
                  </a:schemeClr>
                </a:solidFill>
                <a:latin typeface="Aptos"/>
                <a:ea typeface="Calibri"/>
                <a:cs typeface="Calibri"/>
              </a:rPr>
              <a:t>Iana Setrakova</a:t>
            </a:r>
            <a:endParaRPr lang="en-CA" sz="1600">
              <a:solidFill>
                <a:schemeClr val="tx1">
                  <a:lumMod val="85000"/>
                </a:schemeClr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2238C18-2391-2AAF-7514-6572A1227C0B}"/>
              </a:ext>
            </a:extLst>
          </p:cNvPr>
          <p:cNvSpPr txBox="1">
            <a:spLocks/>
          </p:cNvSpPr>
          <p:nvPr/>
        </p:nvSpPr>
        <p:spPr>
          <a:xfrm>
            <a:off x="3211057" y="4084639"/>
            <a:ext cx="5761258" cy="654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>
                <a:solidFill>
                  <a:schemeClr val="accent2"/>
                </a:solidFill>
                <a:latin typeface="Aptos"/>
                <a:ea typeface="+mj-lt"/>
                <a:cs typeface="+mj-lt"/>
              </a:rPr>
              <a:t>WEB DEVELOPMENT II</a:t>
            </a:r>
            <a:endParaRPr lang="en-US" sz="1600">
              <a:solidFill>
                <a:schemeClr val="accent2"/>
              </a:solidFill>
              <a:latin typeface="Aptos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8DF25265-8DD0-EF81-3E9B-D844A37F5F7A}"/>
              </a:ext>
            </a:extLst>
          </p:cNvPr>
          <p:cNvSpPr txBox="1">
            <a:spLocks/>
          </p:cNvSpPr>
          <p:nvPr/>
        </p:nvSpPr>
        <p:spPr>
          <a:xfrm>
            <a:off x="3211057" y="3602590"/>
            <a:ext cx="5761258" cy="6541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>
                    <a:lumMod val="85000"/>
                  </a:schemeClr>
                </a:solidFill>
                <a:latin typeface="Trade Gothic Next Cond"/>
                <a:ea typeface="+mj-lt"/>
                <a:cs typeface="+mj-lt"/>
              </a:rPr>
              <a:t>Project presentation</a:t>
            </a:r>
            <a:endParaRPr lang="en-US" sz="2000">
              <a:solidFill>
                <a:schemeClr val="tx1">
                  <a:lumMod val="85000"/>
                </a:schemeClr>
              </a:solidFill>
              <a:latin typeface="Trade Gothic Next Cond"/>
            </a:endParaRPr>
          </a:p>
        </p:txBody>
      </p:sp>
      <p:pic>
        <p:nvPicPr>
          <p:cNvPr id="8" name="Picture 7" descr="A blue and black background&#10;&#10;Description automatically generated">
            <a:extLst>
              <a:ext uri="{FF2B5EF4-FFF2-40B4-BE49-F238E27FC236}">
                <a16:creationId xmlns:a16="http://schemas.microsoft.com/office/drawing/2014/main" id="{71D1FA33-CC9C-A7BE-DED3-66917ED3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08" y="128188"/>
            <a:ext cx="7205383" cy="28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2E0507D-4C87-4AC6-19C6-F62F9DFC3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767" y="2556814"/>
            <a:ext cx="3233096" cy="1933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USE CASE DIAGRAM</a:t>
            </a:r>
            <a:endParaRPr 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63265C-E2E9-01EE-BBE2-DBD8CA4C3D4D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4098" name="Picture 2" descr="A diagram of a person's process&#10;&#10;Description automatically generated">
            <a:extLst>
              <a:ext uri="{FF2B5EF4-FFF2-40B4-BE49-F238E27FC236}">
                <a16:creationId xmlns:a16="http://schemas.microsoft.com/office/drawing/2014/main" id="{3A4ED7BB-847E-797E-2A94-898D9128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907"/>
          <a:stretch/>
        </p:blipFill>
        <p:spPr bwMode="auto">
          <a:xfrm>
            <a:off x="4486525" y="-3321"/>
            <a:ext cx="6333875" cy="68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13C7E-D45A-D718-50AA-399104622890}"/>
              </a:ext>
            </a:extLst>
          </p:cNvPr>
          <p:cNvSpPr txBox="1"/>
          <p:nvPr/>
        </p:nvSpPr>
        <p:spPr>
          <a:xfrm>
            <a:off x="1072767" y="3219853"/>
            <a:ext cx="2094356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/>
              <a:t>• User</a:t>
            </a:r>
          </a:p>
          <a:p>
            <a:pPr algn="l">
              <a:lnSpc>
                <a:spcPct val="200000"/>
              </a:lnSpc>
            </a:pPr>
            <a:r>
              <a:rPr lang="en-US"/>
              <a:t>• Vendor</a:t>
            </a:r>
          </a:p>
          <a:p>
            <a:pPr algn="l">
              <a:lnSpc>
                <a:spcPct val="200000"/>
              </a:lnSpc>
            </a:pPr>
            <a:r>
              <a:rPr lang="en-US"/>
              <a:t>• Administrator</a:t>
            </a:r>
          </a:p>
        </p:txBody>
      </p:sp>
    </p:spTree>
    <p:extLst>
      <p:ext uri="{BB962C8B-B14F-4D97-AF65-F5344CB8AC3E}">
        <p14:creationId xmlns:p14="http://schemas.microsoft.com/office/powerpoint/2010/main" val="367896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6FB1B-0039-4D12-10D3-51E42D1C2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878" y="2559410"/>
            <a:ext cx="3233096" cy="1933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E/R DIAGRAM</a:t>
            </a:r>
            <a:endParaRPr lang="en-US" u="sn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FE6E2-12FD-1612-E2DD-D7470080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81" y="13854"/>
            <a:ext cx="8955520" cy="68441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B2E79E-8A11-3D81-7FD3-E963F77FAE0D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D7623-A026-D69C-BA2F-D95242A9A20D}"/>
              </a:ext>
            </a:extLst>
          </p:cNvPr>
          <p:cNvSpPr txBox="1"/>
          <p:nvPr/>
        </p:nvSpPr>
        <p:spPr>
          <a:xfrm>
            <a:off x="1082794" y="3725834"/>
            <a:ext cx="1877689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/>
              <a:t>Using Sequelize</a:t>
            </a:r>
          </a:p>
        </p:txBody>
      </p:sp>
    </p:spTree>
    <p:extLst>
      <p:ext uri="{BB962C8B-B14F-4D97-AF65-F5344CB8AC3E}">
        <p14:creationId xmlns:p14="http://schemas.microsoft.com/office/powerpoint/2010/main" val="425653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DAD03F-C9E2-B0F8-7E1B-E1D454B099D3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A0B298-DCED-E666-EC48-21613DEF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7" y="711201"/>
            <a:ext cx="8934633" cy="53560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57AFFE8-6FD0-C7D8-643A-BE9815BD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878" y="2559410"/>
            <a:ext cx="3233096" cy="1933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TRELLO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302355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DAD03F-C9E2-B0F8-7E1B-E1D454B099D3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771AF79-2CA7-04D4-934A-726E703C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20" y="647361"/>
            <a:ext cx="8721792" cy="5138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B26BC-B683-C878-E906-7480D1C8489B}"/>
              </a:ext>
            </a:extLst>
          </p:cNvPr>
          <p:cNvSpPr txBox="1"/>
          <p:nvPr/>
        </p:nvSpPr>
        <p:spPr>
          <a:xfrm>
            <a:off x="1075878" y="3336897"/>
            <a:ext cx="6097508" cy="1671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/>
              <a:t>• 2 Projects</a:t>
            </a:r>
          </a:p>
          <a:p>
            <a:pPr algn="l">
              <a:lnSpc>
                <a:spcPct val="200000"/>
              </a:lnSpc>
            </a:pPr>
            <a:r>
              <a:rPr lang="en-US"/>
              <a:t>• Individual branches</a:t>
            </a:r>
          </a:p>
          <a:p>
            <a:pPr algn="l">
              <a:lnSpc>
                <a:spcPct val="200000"/>
              </a:lnSpc>
            </a:pPr>
            <a:r>
              <a:rPr lang="en-US"/>
              <a:t>• Product (special)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B8C0EB-1405-2720-08FC-56EE72415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878" y="2559410"/>
            <a:ext cx="3233096" cy="1933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GITHUB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347603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695C6-544D-FB47-637F-2B4417D2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347" y="1485819"/>
            <a:ext cx="6247379" cy="4502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>
                <a:latin typeface="Aptos"/>
                <a:ea typeface="+mn-lt"/>
                <a:cs typeface="+mn-lt"/>
              </a:rPr>
              <a:t>Technologies and libraries:</a:t>
            </a:r>
          </a:p>
          <a:p>
            <a:pPr algn="l"/>
            <a:r>
              <a:rPr lang="en-US"/>
              <a:t>• </a:t>
            </a:r>
            <a:r>
              <a:rPr lang="en-US" err="1"/>
              <a:t>Vite</a:t>
            </a:r>
            <a:r>
              <a:rPr lang="en-US"/>
              <a:t> React, Material UI</a:t>
            </a:r>
          </a:p>
          <a:p>
            <a:pPr algn="l"/>
            <a:r>
              <a:rPr lang="en-US"/>
              <a:t>• Node.js, Express.js, Sequelize, Jest, </a:t>
            </a:r>
            <a:r>
              <a:rPr lang="en-US" err="1"/>
              <a:t>supertest</a:t>
            </a:r>
            <a:endParaRPr lang="en-US"/>
          </a:p>
          <a:p>
            <a:pPr algn="l"/>
            <a:r>
              <a:rPr lang="en-US"/>
              <a:t>• Cloudflare Pages(Web &amp; CDN) &amp; Heroku(API)</a:t>
            </a:r>
          </a:p>
          <a:p>
            <a:pPr algn="l"/>
            <a:r>
              <a:rPr lang="en-US"/>
              <a:t>• Database AWS RDS MySQL</a:t>
            </a:r>
          </a:p>
          <a:p>
            <a:pPr algn="l"/>
            <a:r>
              <a:rPr lang="en-US"/>
              <a:t>• Authentication: JWT</a:t>
            </a:r>
          </a:p>
          <a:p>
            <a:pPr algn="l"/>
            <a:r>
              <a:rPr lang="en-US"/>
              <a:t>• Google Auth</a:t>
            </a:r>
          </a:p>
          <a:p>
            <a:pPr algn="l"/>
            <a:r>
              <a:rPr lang="en-US"/>
              <a:t>• Storage: AWS S3 </a:t>
            </a:r>
          </a:p>
          <a:p>
            <a:pPr algn="l"/>
            <a:r>
              <a:rPr lang="en-US"/>
              <a:t>• </a:t>
            </a:r>
            <a:r>
              <a:rPr lang="en-US" b="1" err="1">
                <a:solidFill>
                  <a:schemeClr val="accent2"/>
                </a:solidFill>
              </a:rPr>
              <a:t>zustand</a:t>
            </a:r>
            <a:r>
              <a:rPr lang="en-US" b="1">
                <a:solidFill>
                  <a:schemeClr val="accent2"/>
                </a:solidFill>
              </a:rPr>
              <a:t> for State management</a:t>
            </a:r>
            <a:endParaRPr lang="en-US">
              <a:solidFill>
                <a:schemeClr val="accent2"/>
              </a:solidFill>
            </a:endParaRPr>
          </a:p>
          <a:p>
            <a:pPr algn="l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069E17-72D6-0FBD-6D25-061831097982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F3C45-3686-8A22-B861-A12DCE4D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3811-E3EA-43FE-AAAF-574C2D6DD5FA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AC767-FCDF-27A3-A772-E7848BDA1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B858A-71CF-EACD-11C0-657BE262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B165FF3-AB5C-7800-8BD3-D2EFAD475E80}"/>
              </a:ext>
            </a:extLst>
          </p:cNvPr>
          <p:cNvSpPr txBox="1">
            <a:spLocks/>
          </p:cNvSpPr>
          <p:nvPr/>
        </p:nvSpPr>
        <p:spPr>
          <a:xfrm>
            <a:off x="1079783" y="3199898"/>
            <a:ext cx="3556777" cy="1403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• CI – GitHub workflow </a:t>
            </a:r>
          </a:p>
          <a:p>
            <a:pPr algn="l"/>
            <a:r>
              <a:rPr lang="en-US"/>
              <a:t>• Code coverage </a:t>
            </a:r>
          </a:p>
          <a:p>
            <a:pPr algn="l"/>
            <a:r>
              <a:rPr lang="en-US" sz="1400"/>
              <a:t>• Safe </a:t>
            </a:r>
            <a:endParaRPr lang="en-US" sz="1200"/>
          </a:p>
          <a:p>
            <a:pPr algn="l"/>
            <a:endParaRPr lang="en-US" u="sng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EBE9860-F82A-AC08-7EEC-FC87C326AD96}"/>
              </a:ext>
            </a:extLst>
          </p:cNvPr>
          <p:cNvSpPr txBox="1">
            <a:spLocks/>
          </p:cNvSpPr>
          <p:nvPr/>
        </p:nvSpPr>
        <p:spPr>
          <a:xfrm>
            <a:off x="778005" y="1209118"/>
            <a:ext cx="3239230" cy="1544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Challenges and </a:t>
            </a:r>
            <a:br>
              <a:rPr lang="en-US" sz="2500" b="0">
                <a:ea typeface="+mj-lt"/>
                <a:cs typeface="+mj-lt"/>
              </a:rPr>
            </a:br>
            <a:r>
              <a:rPr lang="en-US" sz="2500" b="0">
                <a:ea typeface="+mj-lt"/>
                <a:cs typeface="+mj-lt"/>
              </a:rPr>
              <a:t>solutions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62C6213-FAE5-25BA-8357-B0601BF7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35" y="209550"/>
            <a:ext cx="4650761" cy="3113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07CA0B-1F39-8828-C96B-9FCFB26E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78" y="144449"/>
            <a:ext cx="2921750" cy="6569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40D23-883A-3B14-4EFD-9A18552D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892" y="3074598"/>
            <a:ext cx="3760073" cy="3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9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9C08-E4A2-FC98-AF38-87302AE4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04E56C-C319-6F6F-F53E-886A7B321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628" y="3427203"/>
            <a:ext cx="2983068" cy="1941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/>
              <a:t>Technologies:</a:t>
            </a:r>
          </a:p>
          <a:p>
            <a:pPr algn="l"/>
            <a:endParaRPr lang="en-US" u="sng"/>
          </a:p>
          <a:p>
            <a:pPr algn="l"/>
            <a:r>
              <a:rPr lang="en-US" b="1">
                <a:solidFill>
                  <a:schemeClr val="accent2"/>
                </a:solidFill>
              </a:rPr>
              <a:t>jest Testing 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A105-8B7C-3702-D65D-9243D764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78D38-2084-BB78-CA49-FD3094FE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18219-667D-5FA5-0045-8BE911F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37D07D-D109-A5D8-8B9C-3CA7CB25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" t="14871" r="2232"/>
          <a:stretch/>
        </p:blipFill>
        <p:spPr>
          <a:xfrm>
            <a:off x="3788863" y="466730"/>
            <a:ext cx="8401813" cy="593451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8D4C07-021A-2389-C6C2-716637378520}"/>
              </a:ext>
            </a:extLst>
          </p:cNvPr>
          <p:cNvSpPr txBox="1">
            <a:spLocks/>
          </p:cNvSpPr>
          <p:nvPr/>
        </p:nvSpPr>
        <p:spPr>
          <a:xfrm>
            <a:off x="1075878" y="1382300"/>
            <a:ext cx="3239230" cy="1089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What we learned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19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9C08-E4A2-FC98-AF38-87302AE4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04E56C-C319-6F6F-F53E-886A7B321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628" y="3427203"/>
            <a:ext cx="2983068" cy="1941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/>
              <a:t>Technologies:</a:t>
            </a:r>
          </a:p>
          <a:p>
            <a:pPr algn="l"/>
            <a:endParaRPr lang="en-US" u="sng"/>
          </a:p>
          <a:p>
            <a:pPr algn="l"/>
            <a:r>
              <a:rPr lang="en-US" b="1">
                <a:solidFill>
                  <a:schemeClr val="accent2"/>
                </a:solidFill>
              </a:rPr>
              <a:t>jest Testing 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A105-8B7C-3702-D65D-9243D764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78D38-2084-BB78-CA49-FD3094FE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18219-667D-5FA5-0045-8BE911F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8D4C07-021A-2389-C6C2-716637378520}"/>
              </a:ext>
            </a:extLst>
          </p:cNvPr>
          <p:cNvSpPr txBox="1">
            <a:spLocks/>
          </p:cNvSpPr>
          <p:nvPr/>
        </p:nvSpPr>
        <p:spPr>
          <a:xfrm>
            <a:off x="1075878" y="1382300"/>
            <a:ext cx="3239230" cy="1089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What we learned</a:t>
            </a:r>
            <a:endParaRPr lang="en-US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CD95878-6570-A4B3-D14C-13A6D9D5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1120486"/>
            <a:ext cx="8617528" cy="46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8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9C08-E4A2-FC98-AF38-87302AE4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304E56C-C319-6F6F-F53E-886A7B321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628" y="3127169"/>
            <a:ext cx="2983068" cy="27311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en-US" u="sng"/>
              <a:t>Technologies:</a:t>
            </a:r>
          </a:p>
          <a:p>
            <a:pPr algn="l"/>
            <a:endParaRPr lang="en-US" u="sng"/>
          </a:p>
          <a:p>
            <a:pPr algn="l"/>
            <a:r>
              <a:rPr lang="en-US" b="1" err="1">
                <a:solidFill>
                  <a:schemeClr val="accent2"/>
                </a:solidFill>
              </a:rPr>
              <a:t>zustand</a:t>
            </a:r>
            <a:r>
              <a:rPr lang="en-US" b="1">
                <a:solidFill>
                  <a:schemeClr val="accent2"/>
                </a:solidFill>
              </a:rPr>
              <a:t> for State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Small, fast state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Persist integration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Simple used in page by hook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Simple used in other hook by function</a:t>
            </a:r>
            <a:endParaRPr lang="en-US"/>
          </a:p>
          <a:p>
            <a:pPr algn="l"/>
            <a:endParaRPr lang="en-US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A105-8B7C-3702-D65D-9243D764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78D38-2084-BB78-CA49-FD3094FE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18219-667D-5FA5-0045-8BE911F5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8D4C07-021A-2389-C6C2-716637378520}"/>
              </a:ext>
            </a:extLst>
          </p:cNvPr>
          <p:cNvSpPr txBox="1">
            <a:spLocks/>
          </p:cNvSpPr>
          <p:nvPr/>
        </p:nvSpPr>
        <p:spPr>
          <a:xfrm>
            <a:off x="1075878" y="1382300"/>
            <a:ext cx="3239230" cy="1089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What we learned</a:t>
            </a:r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174C184-4465-4ADE-5F6C-3E1230D4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78" y="1092631"/>
            <a:ext cx="5367219" cy="4951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79742F-81C7-1A78-493F-056E7D3B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10" y="2302262"/>
            <a:ext cx="4968626" cy="338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0921D-DACE-404C-7F2E-D3395EE4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10" y="2952875"/>
            <a:ext cx="4814812" cy="2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2E0507D-4C87-4AC6-19C6-F62F9DFC3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628" y="3427203"/>
            <a:ext cx="3219806" cy="252230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r>
              <a:rPr lang="en-US" u="sng"/>
              <a:t>Technologies:</a:t>
            </a:r>
          </a:p>
          <a:p>
            <a:pPr algn="l"/>
            <a:endParaRPr lang="en-US" u="sng"/>
          </a:p>
          <a:p>
            <a:pPr algn="l"/>
            <a:r>
              <a:rPr lang="en-US" b="1" err="1">
                <a:solidFill>
                  <a:schemeClr val="accent2"/>
                </a:solidFill>
              </a:rPr>
              <a:t>zustand</a:t>
            </a:r>
            <a:r>
              <a:rPr lang="en-US" b="1">
                <a:solidFill>
                  <a:schemeClr val="accent2"/>
                </a:solidFill>
              </a:rPr>
              <a:t> for State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Compatible with Redux development tools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View State in real time</a:t>
            </a:r>
            <a:endParaRPr lang="en-US" b="1" u="sng">
              <a:solidFill>
                <a:srgbClr val="C3793B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State Change History </a:t>
            </a:r>
            <a:endParaRPr lang="en-US" b="1" u="sng">
              <a:solidFill>
                <a:srgbClr val="C3793B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Playback of State changes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6A68DB-662F-DF75-B75D-BEF43A8E2A17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470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What we learned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50C13-296A-7F27-2E78-3FA0572E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54" y="317715"/>
            <a:ext cx="6023968" cy="3518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D3F06-E3A4-6D64-79B1-4D00AC3F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81" y="2880251"/>
            <a:ext cx="5026948" cy="38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D29ED5-DFF0-3A37-CF67-42F5E47C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01" y="1321347"/>
            <a:ext cx="3236147" cy="1276368"/>
          </a:xfrm>
        </p:spPr>
        <p:txBody>
          <a:bodyPr anchor="b">
            <a:normAutofit/>
          </a:bodyPr>
          <a:lstStyle/>
          <a:p>
            <a:pPr algn="l"/>
            <a:r>
              <a:rPr lang="en-US" b="0"/>
              <a:t>Project Purpose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439021-BE0A-0E94-3299-2289CC2DA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203" y="2597028"/>
            <a:ext cx="4384141" cy="3250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b="1" u="sng">
                <a:solidFill>
                  <a:schemeClr val="accent2"/>
                </a:solidFill>
              </a:rPr>
              <a:t>Marketplace for Unique Products </a:t>
            </a:r>
            <a:endParaRPr lang="en-US">
              <a:solidFill>
                <a:schemeClr val="accent2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1800" b="1" u="sng">
              <a:solidFill>
                <a:schemeClr val="accent2">
                  <a:lumMod val="7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/>
              <a:t>• Connect Creators and Shoppers</a:t>
            </a:r>
          </a:p>
          <a:p>
            <a:pPr algn="l">
              <a:lnSpc>
                <a:spcPct val="150000"/>
              </a:lnSpc>
            </a:pPr>
            <a:r>
              <a:rPr lang="en-US"/>
              <a:t>• Easy Browsing</a:t>
            </a:r>
          </a:p>
          <a:p>
            <a:pPr algn="l">
              <a:lnSpc>
                <a:spcPct val="150000"/>
              </a:lnSpc>
            </a:pPr>
            <a:r>
              <a:rPr lang="en-US"/>
              <a:t>• Enhance the Shopping Experience</a:t>
            </a:r>
            <a:endParaRPr lang="en-US">
              <a:solidFill>
                <a:srgbClr val="FFFFFF"/>
              </a:solidFill>
            </a:endParaRPr>
          </a:p>
          <a:p>
            <a:pPr algn="l">
              <a:lnSpc>
                <a:spcPct val="150000"/>
              </a:lnSpc>
            </a:pPr>
            <a:endParaRPr lang="en-US"/>
          </a:p>
          <a:p>
            <a:pPr algn="l">
              <a:lnSpc>
                <a:spcPct val="150000"/>
              </a:lnSpc>
            </a:pPr>
            <a:endParaRPr lang="en-US" sz="12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6FBC4-C364-10DA-0BD7-D86BF9B9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D1F2B1-E73F-4329-A447-8AF9D6CC28CC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906F7-6380-8BA3-4F64-47308BE0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B5D4FD7-E095-3788-BC6B-72775780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4" name="Picture 3" descr="A blue shopping bag with a white letter&#10;&#10;Description automatically generated">
            <a:extLst>
              <a:ext uri="{FF2B5EF4-FFF2-40B4-BE49-F238E27FC236}">
                <a16:creationId xmlns:a16="http://schemas.microsoft.com/office/drawing/2014/main" id="{8C7322FC-AC60-1A5F-E1F4-0CEF7536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1" y="5766563"/>
            <a:ext cx="805526" cy="805526"/>
          </a:xfrm>
          <a:prstGeom prst="rect">
            <a:avLst/>
          </a:prstGeom>
        </p:spPr>
      </p:pic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95B192-529A-C381-AF18-9A0B3D3A8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96" b="7562"/>
          <a:stretch/>
        </p:blipFill>
        <p:spPr bwMode="auto">
          <a:xfrm>
            <a:off x="4999443" y="1010382"/>
            <a:ext cx="7192557" cy="48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7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4EB84-4A2B-ACCD-DD87-6F77031B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7" y="4891318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567DF2-695B-4563-91D1-AA8E08B1D669}" type="datetime1">
              <a:rPr lang="en-US"/>
              <a:pPr>
                <a:spcAft>
                  <a:spcPts val="600"/>
                </a:spcAft>
              </a:pPr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89D8-6E92-CA7C-93AA-56891860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50436-821F-EFFB-C30C-D43F638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3"/>
            <a:ext cx="629653" cy="42983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A61CA-0502-4EE4-9724-96EA822543E5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EF528A-6F6F-F5EC-3BF5-CEE88BBCC8DF}"/>
              </a:ext>
            </a:extLst>
          </p:cNvPr>
          <p:cNvSpPr txBox="1">
            <a:spLocks/>
          </p:cNvSpPr>
          <p:nvPr/>
        </p:nvSpPr>
        <p:spPr>
          <a:xfrm>
            <a:off x="1075878" y="3006271"/>
            <a:ext cx="3995828" cy="2952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Enabling a virtual assistant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Item subscription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Sharing items in social media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More complete search functionality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Browse by category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More tests for front-end and back-end</a:t>
            </a:r>
          </a:p>
          <a:p>
            <a:pPr marL="285750" indent="-285750" algn="l">
              <a:buChar char="•"/>
            </a:pPr>
            <a:endParaRPr lang="en-US"/>
          </a:p>
          <a:p>
            <a:pPr marL="285750" indent="-285750" algn="l"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8DC2B6-1A92-E5CD-A782-2FEE87BBB50B}"/>
              </a:ext>
            </a:extLst>
          </p:cNvPr>
          <p:cNvSpPr txBox="1">
            <a:spLocks/>
          </p:cNvSpPr>
          <p:nvPr/>
        </p:nvSpPr>
        <p:spPr>
          <a:xfrm>
            <a:off x="1075878" y="1015667"/>
            <a:ext cx="3239230" cy="1470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0">
                <a:ea typeface="+mj-lt"/>
                <a:cs typeface="+mj-lt"/>
              </a:rPr>
              <a:t>Future Work</a:t>
            </a:r>
            <a:endParaRPr lang="en-US" sz="2500" b="0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DC99A6D7-DC1A-989B-D069-5A12F643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81" y="387927"/>
            <a:ext cx="3748094" cy="54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5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3747-ED65-4446-1760-D9ED1628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52716" cy="758285"/>
          </a:xfrm>
        </p:spPr>
        <p:txBody>
          <a:bodyPr/>
          <a:lstStyle/>
          <a:p>
            <a:pPr algn="l"/>
            <a:r>
              <a:rPr lang="en-US" b="0">
                <a:ea typeface="+mj-lt"/>
                <a:cs typeface="+mj-lt"/>
              </a:rPr>
              <a:t>Summary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CFC-EDD9-D507-AB6A-9A6DBE8BB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013146"/>
            <a:ext cx="3847610" cy="2923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Fully functional Etsy clone with</a:t>
            </a:r>
          </a:p>
          <a:p>
            <a:pPr marL="285750" indent="-285750" algn="l">
              <a:buChar char="•"/>
            </a:pPr>
            <a:r>
              <a:rPr lang="en-US"/>
              <a:t>creating stores and managing products</a:t>
            </a:r>
          </a:p>
          <a:p>
            <a:pPr marL="285750" indent="-285750" algn="l">
              <a:buChar char="•"/>
            </a:pPr>
            <a:r>
              <a:rPr lang="en-US"/>
              <a:t>engaging between sellers and buyers</a:t>
            </a:r>
          </a:p>
          <a:p>
            <a:pPr marL="285750" indent="-285750" algn="l">
              <a:buChar char="•"/>
            </a:pPr>
            <a:r>
              <a:rPr lang="en-US"/>
              <a:t>enjoying a seamless shopping experience</a:t>
            </a:r>
          </a:p>
          <a:p>
            <a:pPr algn="l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C4E69-7ACA-5F50-E75D-1EC213A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6CD2-146B-4C64-A62D-B6917A452F14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FA6ED-E2C7-4CF0-D974-704BD9B3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69C41-13CE-326E-86A3-A982BC47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2549D-B91D-B792-F16D-0CBCCC29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53" y="1008743"/>
            <a:ext cx="6062801" cy="3990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15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0"/>
            <a:ext cx="3556777" cy="3240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</a:t>
            </a:r>
            <a:r>
              <a:rPr lang="en-US">
                <a:ea typeface="+mn-lt"/>
                <a:cs typeface="+mn-lt"/>
              </a:rPr>
              <a:t>Google Sign-In Authentication</a:t>
            </a:r>
          </a:p>
          <a:p>
            <a:pPr algn="l"/>
            <a:r>
              <a:rPr lang="en-US"/>
              <a:t>• </a:t>
            </a:r>
            <a:r>
              <a:rPr lang="en-US">
                <a:ea typeface="+mn-lt"/>
                <a:cs typeface="+mn-lt"/>
              </a:rPr>
              <a:t>Use @react-</a:t>
            </a:r>
            <a:r>
              <a:rPr lang="en-US" err="1">
                <a:ea typeface="+mn-lt"/>
                <a:cs typeface="+mn-lt"/>
              </a:rPr>
              <a:t>oauth</a:t>
            </a:r>
            <a:r>
              <a:rPr lang="en-US">
                <a:ea typeface="+mn-lt"/>
                <a:cs typeface="+mn-lt"/>
              </a:rPr>
              <a:t>/google</a:t>
            </a:r>
          </a:p>
          <a:p>
            <a:pPr algn="l"/>
            <a:r>
              <a:rPr lang="en-US"/>
              <a:t>• Allow the same users to log in with google or password via email</a:t>
            </a:r>
          </a:p>
          <a:p>
            <a:pPr algn="l"/>
            <a:endParaRPr lang="en-US">
              <a:ea typeface="+mn-lt"/>
              <a:cs typeface="+mn-lt"/>
            </a:endParaRP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u="s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C1F1E3-01E2-4C39-EF5E-B6971707CE58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F42D692-1B38-0784-5DAF-24848DEF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8" t="17401" r="27797" b="-112"/>
          <a:stretch/>
        </p:blipFill>
        <p:spPr>
          <a:xfrm>
            <a:off x="4412589" y="291132"/>
            <a:ext cx="4243932" cy="584088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5137ACC-DAA3-5FAF-8D19-572E4E8691A8}"/>
              </a:ext>
            </a:extLst>
          </p:cNvPr>
          <p:cNvSpPr/>
          <p:nvPr/>
        </p:nvSpPr>
        <p:spPr>
          <a:xfrm>
            <a:off x="3434058" y="5360781"/>
            <a:ext cx="1586817" cy="435596"/>
          </a:xfrm>
          <a:prstGeom prst="rightArrow">
            <a:avLst/>
          </a:prstGeom>
          <a:solidFill>
            <a:srgbClr val="F76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7661E"/>
              </a:solidFill>
            </a:endParaRPr>
          </a:p>
        </p:txBody>
      </p:sp>
      <p:pic>
        <p:nvPicPr>
          <p:cNvPr id="11" name="Picture 10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AF223C7-115E-1732-B077-96FE4EF3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48" y="1386050"/>
            <a:ext cx="3405578" cy="36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6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3556777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Material UI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9" name="Picture 8" descr="A screenshot of a dashboard&#10;&#10;Description automatically generated">
            <a:extLst>
              <a:ext uri="{FF2B5EF4-FFF2-40B4-BE49-F238E27FC236}">
                <a16:creationId xmlns:a16="http://schemas.microsoft.com/office/drawing/2014/main" id="{7CCD0B42-35AC-EF50-979A-992F2A39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3" r="79" b="154"/>
          <a:stretch/>
        </p:blipFill>
        <p:spPr>
          <a:xfrm>
            <a:off x="4072536" y="743267"/>
            <a:ext cx="8119472" cy="385554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306CC23-25F9-8588-803B-D9FE3A26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93" y="3645753"/>
            <a:ext cx="4549909" cy="258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47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3556777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Dashboard </a:t>
            </a:r>
          </a:p>
          <a:p>
            <a:pPr algn="l"/>
            <a:r>
              <a:rPr lang="en-US"/>
              <a:t>       -  Managing store information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8" name="Picture 7" descr="A screenshot of a store&#10;&#10;Description automatically generated">
            <a:extLst>
              <a:ext uri="{FF2B5EF4-FFF2-40B4-BE49-F238E27FC236}">
                <a16:creationId xmlns:a16="http://schemas.microsoft.com/office/drawing/2014/main" id="{4CEB6FB6-F432-7AC0-9892-EA082814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5" r="11058"/>
          <a:stretch/>
        </p:blipFill>
        <p:spPr>
          <a:xfrm>
            <a:off x="7544306" y="1413163"/>
            <a:ext cx="4645420" cy="4322619"/>
          </a:xfrm>
          <a:prstGeom prst="rect">
            <a:avLst/>
          </a:prstGeom>
        </p:spPr>
      </p:pic>
      <p:pic>
        <p:nvPicPr>
          <p:cNvPr id="9" name="Picture 8" descr="A screenshot of a store&#10;&#10;Description automatically generated">
            <a:extLst>
              <a:ext uri="{FF2B5EF4-FFF2-40B4-BE49-F238E27FC236}">
                <a16:creationId xmlns:a16="http://schemas.microsoft.com/office/drawing/2014/main" id="{DD483522-1DCE-7EE9-5128-1867167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81" y="2221922"/>
            <a:ext cx="3075710" cy="271202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DD5BA25-DF8E-B489-0718-61F6DD2571F9}"/>
              </a:ext>
            </a:extLst>
          </p:cNvPr>
          <p:cNvSpPr/>
          <p:nvPr/>
        </p:nvSpPr>
        <p:spPr>
          <a:xfrm>
            <a:off x="7306881" y="3434401"/>
            <a:ext cx="1150399" cy="317833"/>
          </a:xfrm>
          <a:prstGeom prst="rightArrow">
            <a:avLst/>
          </a:prstGeom>
          <a:solidFill>
            <a:srgbClr val="C37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5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3556777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Dashboard </a:t>
            </a:r>
          </a:p>
          <a:p>
            <a:pPr algn="l"/>
            <a:r>
              <a:rPr lang="en-US"/>
              <a:t>       -  Managing items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71FD4C3-C865-DB1A-EE1C-520A5DF9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85" y="369682"/>
            <a:ext cx="7951014" cy="58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2707233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Cart view with a cart badge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3A1C7-12A0-3BDD-BF67-D0FD372C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90" y="1077199"/>
            <a:ext cx="8413066" cy="47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3556777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Stripe payment enabled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313DB-A7E1-503B-08DC-984B2012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98" y="1015324"/>
            <a:ext cx="7772400" cy="42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EEF93-AA25-BC42-6817-F9A28CB0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56" y="2555661"/>
            <a:ext cx="3556777" cy="271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Features and Functionalities</a:t>
            </a:r>
          </a:p>
          <a:p>
            <a:pPr algn="l"/>
            <a:endParaRPr lang="en-US" u="sng"/>
          </a:p>
          <a:p>
            <a:pPr algn="l"/>
            <a:r>
              <a:rPr lang="en-US"/>
              <a:t>• Cart checkout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314D-D939-54F8-2B93-A3BA6140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E3A6-74EE-4100-A4FB-91C1C3962295}" type="datetime1">
              <a:rPr lang="en-US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D7075-5EFE-CC90-C338-533142C8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46A75-C8FC-EAE6-14B6-3A413CD9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18729D-E865-41FA-9B9D-0C2E84121CB9}"/>
              </a:ext>
            </a:extLst>
          </p:cNvPr>
          <p:cNvSpPr txBox="1">
            <a:spLocks/>
          </p:cNvSpPr>
          <p:nvPr/>
        </p:nvSpPr>
        <p:spPr>
          <a:xfrm>
            <a:off x="1075878" y="1410009"/>
            <a:ext cx="3239230" cy="114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>
                <a:ea typeface="+mj-lt"/>
                <a:cs typeface="+mj-lt"/>
              </a:rPr>
              <a:t>Project solution</a:t>
            </a:r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0C85D4A-4509-0870-126A-0DBC57B19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7" y="1221461"/>
            <a:ext cx="7639434" cy="44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7253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Custom 7">
      <a:dk1>
        <a:srgbClr val="0E1D1A"/>
      </a:dk1>
      <a:lt1>
        <a:sysClr val="window" lastClr="FFFFFF"/>
      </a:lt1>
      <a:dk2>
        <a:srgbClr val="0E2841"/>
      </a:dk2>
      <a:lt2>
        <a:srgbClr val="E8E8E8"/>
      </a:lt2>
      <a:accent1>
        <a:srgbClr val="2AAEBB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fc8a40-2184-4fc6-8a4c-260f25f9d1e8">
      <Terms xmlns="http://schemas.microsoft.com/office/infopath/2007/PartnerControls"/>
    </lcf76f155ced4ddcb4097134ff3c332f>
    <TaxCatchAll xmlns="71cac08a-a52c-44f4-9dd0-fbf658657a2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FEF9F33B15664DA69D7AA49C3A211C" ma:contentTypeVersion="11" ma:contentTypeDescription="Create a new document." ma:contentTypeScope="" ma:versionID="ea1b29986ba89e9e428de1b4957112f6">
  <xsd:schema xmlns:xsd="http://www.w3.org/2001/XMLSchema" xmlns:xs="http://www.w3.org/2001/XMLSchema" xmlns:p="http://schemas.microsoft.com/office/2006/metadata/properties" xmlns:ns2="6efc8a40-2184-4fc6-8a4c-260f25f9d1e8" xmlns:ns3="71cac08a-a52c-44f4-9dd0-fbf658657a22" targetNamespace="http://schemas.microsoft.com/office/2006/metadata/properties" ma:root="true" ma:fieldsID="3c8dccbbad5f190a1cd02d4dbeb8f5dc" ns2:_="" ns3:_="">
    <xsd:import namespace="6efc8a40-2184-4fc6-8a4c-260f25f9d1e8"/>
    <xsd:import namespace="71cac08a-a52c-44f4-9dd0-fbf658657a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c8a40-2184-4fc6-8a4c-260f25f9d1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65a7a29-eefc-4d7d-9595-275ca7a34b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ac08a-a52c-44f4-9dd0-fbf658657a2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87575f5-5537-49f1-b4a3-d24380398b94}" ma:internalName="TaxCatchAll" ma:showField="CatchAllData" ma:web="71cac08a-a52c-44f4-9dd0-fbf658657a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3D2F4A-A92E-499F-BDEE-66FF2067A9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7357F3-FF2B-4001-AF0A-D47728484CF2}">
  <ds:schemaRefs>
    <ds:schemaRef ds:uri="6efc8a40-2184-4fc6-8a4c-260f25f9d1e8"/>
    <ds:schemaRef ds:uri="71cac08a-a52c-44f4-9dd0-fbf658657a2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F716E8-76DE-489F-B8B7-17845C912367}">
  <ds:schemaRefs>
    <ds:schemaRef ds:uri="6efc8a40-2184-4fc6-8a4c-260f25f9d1e8"/>
    <ds:schemaRef ds:uri="71cac08a-a52c-44f4-9dd0-fbf658657a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PortalVTI</vt:lpstr>
      <vt:lpstr>PowerPoint Presentation</vt:lpstr>
      <vt:lpstr>Project Purpose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PLANNER</dc:title>
  <dc:creator>Iana Setrakova</dc:creator>
  <cp:revision>2</cp:revision>
  <dcterms:created xsi:type="dcterms:W3CDTF">2024-05-18T17:46:25Z</dcterms:created>
  <dcterms:modified xsi:type="dcterms:W3CDTF">2024-11-15T04:02:33Z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0x010100CEFEF9F33B15664DA69D7AA49C3A211C</vt:lpwstr>
  </property>
  <property fmtid="{D5CDD505-2E9C-101B-9397-08002B2CF9AE}" pid="3" name="MediaServiceImageTags">
    <vt:lpwstr/>
  </property>
</Properties>
</file>